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8"/>
  </p:notesMasterIdLst>
  <p:sldIdLst>
    <p:sldId id="382" r:id="rId4"/>
    <p:sldId id="983" r:id="rId5"/>
    <p:sldId id="377" r:id="rId6"/>
    <p:sldId id="984" r:id="rId7"/>
    <p:sldId id="985" r:id="rId8"/>
    <p:sldId id="994" r:id="rId9"/>
    <p:sldId id="986" r:id="rId10"/>
    <p:sldId id="987" r:id="rId11"/>
    <p:sldId id="988" r:id="rId12"/>
    <p:sldId id="989" r:id="rId13"/>
    <p:sldId id="990" r:id="rId14"/>
    <p:sldId id="991" r:id="rId15"/>
    <p:sldId id="992" r:id="rId16"/>
    <p:sldId id="9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7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2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0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3.zi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ps.cc/Conferences/2022/PaperInformation/StyleFil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More details will be announced later 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5754" cy="4351338"/>
          </a:xfrm>
        </p:spPr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 and the company knows that</a:t>
            </a:r>
          </a:p>
          <a:p>
            <a:pPr lvl="1"/>
            <a:r>
              <a:rPr lang="en-US" dirty="0"/>
              <a:t>I can make them hire 60% by manipulating the information</a:t>
            </a:r>
          </a:p>
          <a:p>
            <a:pPr lvl="1"/>
            <a:endParaRPr lang="en-US" dirty="0"/>
          </a:p>
          <a:p>
            <a:r>
              <a:rPr lang="en-US" dirty="0"/>
              <a:t>The example in the original paper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Kamenica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and Gentzkow. 2011]</a:t>
            </a:r>
          </a:p>
          <a:p>
            <a:pPr lvl="1"/>
            <a:r>
              <a:rPr lang="en-US" dirty="0"/>
              <a:t>Company -&gt; Judge</a:t>
            </a:r>
          </a:p>
          <a:p>
            <a:pPr lvl="1"/>
            <a:r>
              <a:rPr lang="en-US" dirty="0"/>
              <a:t>Teacher -&gt; Prosecutor</a:t>
            </a:r>
          </a:p>
        </p:txBody>
      </p:sp>
      <p:pic>
        <p:nvPicPr>
          <p:cNvPr id="4100" name="Picture 4" descr="Prosecutor With Document In Hand Icon On White Background, Vector  Illustration Stock Photo, Picture And Royalty Free Image. Image 108030211.">
            <a:extLst>
              <a:ext uri="{FF2B5EF4-FFF2-40B4-BE49-F238E27FC236}">
                <a16:creationId xmlns:a16="http://schemas.microsoft.com/office/drawing/2014/main" id="{A45C79F0-7625-C740-BADD-C5F36DCB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223" y="4324441"/>
            <a:ext cx="1624932" cy="1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dge Icon #203748 - Free Icons Library">
            <a:extLst>
              <a:ext uri="{FF2B5EF4-FFF2-40B4-BE49-F238E27FC236}">
                <a16:creationId xmlns:a16="http://schemas.microsoft.com/office/drawing/2014/main" id="{7FAC4446-50D1-BF48-8FFC-5A5E6046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480" y="4495279"/>
            <a:ext cx="1969554" cy="15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0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rtificial intelligence AI icon 2565586 Vector Art at Vecteezy">
            <a:extLst>
              <a:ext uri="{FF2B5EF4-FFF2-40B4-BE49-F238E27FC236}">
                <a16:creationId xmlns:a16="http://schemas.microsoft.com/office/drawing/2014/main" id="{0EE062A7-C9A6-2440-ABCC-97B724DF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28" y="3889911"/>
            <a:ext cx="3255472" cy="325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205754" cy="5032375"/>
          </a:xfrm>
        </p:spPr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</a:t>
            </a:r>
          </a:p>
          <a:p>
            <a:pPr lvl="1"/>
            <a:r>
              <a:rPr lang="en-US" dirty="0"/>
              <a:t>I can make them hire 60% by manipulating the information</a:t>
            </a:r>
          </a:p>
          <a:p>
            <a:pPr lvl="1"/>
            <a:endParaRPr lang="en-US" dirty="0"/>
          </a:p>
          <a:p>
            <a:r>
              <a:rPr lang="en-US" dirty="0"/>
              <a:t>The example in the original paper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Kamenica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and Gentzkow. 2011]</a:t>
            </a:r>
          </a:p>
          <a:p>
            <a:pPr lvl="1"/>
            <a:r>
              <a:rPr lang="en-US" dirty="0"/>
              <a:t>Company -&gt; Judge</a:t>
            </a:r>
          </a:p>
          <a:p>
            <a:pPr lvl="1"/>
            <a:r>
              <a:rPr lang="en-US" dirty="0"/>
              <a:t>Teacher -&gt; Prosecutor</a:t>
            </a:r>
          </a:p>
          <a:p>
            <a:pPr lvl="1"/>
            <a:endParaRPr lang="en-US" dirty="0"/>
          </a:p>
          <a:p>
            <a:r>
              <a:rPr lang="en-US" dirty="0"/>
              <a:t>Let’s extend it a bit</a:t>
            </a:r>
          </a:p>
          <a:p>
            <a:pPr lvl="1"/>
            <a:r>
              <a:rPr lang="en-US" dirty="0"/>
              <a:t>Company -&gt; Human</a:t>
            </a:r>
          </a:p>
          <a:p>
            <a:pPr lvl="1"/>
            <a:r>
              <a:rPr lang="en-US" dirty="0"/>
              <a:t>Teacher -&gt; AI</a:t>
            </a:r>
          </a:p>
        </p:txBody>
      </p:sp>
      <p:pic>
        <p:nvPicPr>
          <p:cNvPr id="5122" name="Picture 2" descr="People Svg Png Icon Free Download (#212716) - OnlineWebFonts.COM">
            <a:extLst>
              <a:ext uri="{FF2B5EF4-FFF2-40B4-BE49-F238E27FC236}">
                <a16:creationId xmlns:a16="http://schemas.microsoft.com/office/drawing/2014/main" id="{2F98C071-DF34-FA4F-A487-ED4E4313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91" y="4821668"/>
            <a:ext cx="1569078" cy="1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AI-Assisted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discuss these at the last two lectures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68B7E-6284-984F-AEA0-0FE420D7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01" y="2491060"/>
            <a:ext cx="10190299" cy="27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4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AI-Assisted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helping</a:t>
            </a:r>
            <a:r>
              <a:rPr lang="en-US" dirty="0"/>
              <a:t> humans to make decisions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30FC-098B-D84C-9B97-E3D80D81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Participatory Design (more on Thursday)</a:t>
            </a:r>
          </a:p>
        </p:txBody>
      </p:sp>
      <p:pic>
        <p:nvPicPr>
          <p:cNvPr id="8196" name="Picture 4" descr="What is participatory design and what makes it great? - Point Jupiter">
            <a:extLst>
              <a:ext uri="{FF2B5EF4-FFF2-40B4-BE49-F238E27FC236}">
                <a16:creationId xmlns:a16="http://schemas.microsoft.com/office/drawing/2014/main" id="{7323C2C4-1483-BE4E-A700-05C1DDF30B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1" y="1838688"/>
            <a:ext cx="89141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57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19</a:t>
            </a:r>
            <a:br>
              <a:rPr lang="en-US" sz="4000" dirty="0"/>
            </a:br>
            <a:r>
              <a:rPr lang="en-US" sz="4000" dirty="0"/>
              <a:t>Human Perceptions </a:t>
            </a:r>
            <a:r>
              <a:rPr lang="en-US" sz="4000"/>
              <a:t>of Fairness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50DF-9354-1544-A1C8-8E9319A7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Recidivism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16742-41AA-0648-831D-A3A24F9C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2454"/>
            <a:ext cx="4735622" cy="357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0B8D4-178D-7A43-ADCA-B8C26DCC9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94" y="2222454"/>
            <a:ext cx="4761361" cy="357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908-AA33-B94B-8E3F-C2C34430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Compared with 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[Dressel and Farid. 2018]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AC535-4B8C-2649-ABFA-7033BFD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3" y="2847703"/>
            <a:ext cx="11956433" cy="164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30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8908-AA33-B94B-8E3F-C2C34430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Compared with ML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[Dressel and Farid. 2018]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E79A-AC18-A648-85AD-8B6459F8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109" y="2466407"/>
            <a:ext cx="5096691" cy="3069772"/>
          </a:xfrm>
        </p:spPr>
        <p:txBody>
          <a:bodyPr/>
          <a:lstStyle/>
          <a:p>
            <a:r>
              <a:rPr lang="en-US" dirty="0"/>
              <a:t>Humans are closely on par with ML for this task in both accuracy and fairness.</a:t>
            </a:r>
          </a:p>
          <a:p>
            <a:endParaRPr lang="en-US" dirty="0"/>
          </a:p>
          <a:p>
            <a:r>
              <a:rPr lang="en-US" dirty="0"/>
              <a:t>Caveat:</a:t>
            </a:r>
          </a:p>
          <a:p>
            <a:pPr lvl="1"/>
            <a:r>
              <a:rPr lang="en-US" dirty="0"/>
              <a:t>Humans are learning (seeing ground truth) in this experiment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847D25-57B6-7746-9F14-8EFC62A4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7" y="1840372"/>
            <a:ext cx="5249810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3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74F3-2168-CC4C-84BB-6B743483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Follow-Up Study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[Lin et al. 2020]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AA7A-B0F2-7948-8B81-83624D89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Change three factors</a:t>
            </a:r>
          </a:p>
          <a:p>
            <a:pPr lvl="1"/>
            <a:r>
              <a:rPr lang="en-US" dirty="0"/>
              <a:t>Whether humans obtain truth feedback</a:t>
            </a:r>
          </a:p>
          <a:p>
            <a:pPr lvl="1"/>
            <a:r>
              <a:rPr lang="en-US" dirty="0"/>
              <a:t>Base rates of the recidivism</a:t>
            </a:r>
          </a:p>
          <a:p>
            <a:pPr lvl="1"/>
            <a:r>
              <a:rPr lang="en-US" dirty="0"/>
              <a:t>Amount of information given to users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BFE227-3D6A-994E-A6E1-87887FE85C2D}"/>
              </a:ext>
            </a:extLst>
          </p:cNvPr>
          <p:cNvGrpSpPr/>
          <p:nvPr/>
        </p:nvGrpSpPr>
        <p:grpSpPr>
          <a:xfrm>
            <a:off x="1462460" y="3487722"/>
            <a:ext cx="9267079" cy="3370278"/>
            <a:chOff x="2086721" y="3542003"/>
            <a:chExt cx="9267079" cy="337027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07D072F-F477-914D-98F1-E29917D47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209" y="3700848"/>
              <a:ext cx="6678591" cy="315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D15662-EBEB-684F-945B-D80FD8F10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6721" y="3990260"/>
              <a:ext cx="2409828" cy="29220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7B5EA3-A8E9-894B-AD1E-75633EBB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6405" y="3542003"/>
              <a:ext cx="1497607" cy="42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0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D3FD-C8C8-9540-89FE-A9AC1C934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536"/>
            <a:ext cx="10515600" cy="4351338"/>
          </a:xfrm>
        </p:spPr>
        <p:txBody>
          <a:bodyPr/>
          <a:lstStyle/>
          <a:p>
            <a:r>
              <a:rPr lang="en-US" dirty="0"/>
              <a:t>A common theme</a:t>
            </a:r>
          </a:p>
          <a:p>
            <a:pPr lvl="1"/>
            <a:r>
              <a:rPr lang="en-US" dirty="0"/>
              <a:t>Giving the control to humans</a:t>
            </a:r>
          </a:p>
          <a:p>
            <a:pPr lvl="1"/>
            <a:r>
              <a:rPr lang="en-US" dirty="0"/>
              <a:t>The goal of AI is to </a:t>
            </a:r>
            <a:r>
              <a:rPr lang="en-US" b="1" dirty="0">
                <a:solidFill>
                  <a:schemeClr val="accent1"/>
                </a:solidFill>
              </a:rPr>
              <a:t>augment</a:t>
            </a:r>
            <a:r>
              <a:rPr lang="en-US" dirty="0"/>
              <a:t>, not </a:t>
            </a:r>
            <a:r>
              <a:rPr lang="en-US" b="1" dirty="0">
                <a:solidFill>
                  <a:srgbClr val="C00000"/>
                </a:solidFill>
              </a:rPr>
              <a:t>replace</a:t>
            </a:r>
            <a:r>
              <a:rPr lang="en-US" dirty="0"/>
              <a:t>, humans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E9DCD-712A-514E-94E1-7EF70EA9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81" y="1053302"/>
            <a:ext cx="10398035" cy="14453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B4CCD9A-40BF-A94A-B026-AF0199A839E6}"/>
              </a:ext>
            </a:extLst>
          </p:cNvPr>
          <p:cNvSpPr/>
          <p:nvPr/>
        </p:nvSpPr>
        <p:spPr>
          <a:xfrm>
            <a:off x="1058092" y="5238205"/>
            <a:ext cx="6975566" cy="10058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/>
              <a:t>As a human, this sounds good….</a:t>
            </a:r>
          </a:p>
        </p:txBody>
      </p:sp>
    </p:spTree>
    <p:extLst>
      <p:ext uri="{BB962C8B-B14F-4D97-AF65-F5344CB8AC3E}">
        <p14:creationId xmlns:p14="http://schemas.microsoft.com/office/powerpoint/2010/main" val="41062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0FC0-D7F6-4648-A5FA-7F699EF69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Problem 3 in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3D6A-BB20-344D-ADEB-5136122A2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aims to hire interns</a:t>
            </a:r>
          </a:p>
          <a:p>
            <a:pPr lvl="1"/>
            <a:r>
              <a:rPr lang="en-US" dirty="0"/>
              <a:t>Only 30% students satisfy the requirement and the company knows that</a:t>
            </a:r>
          </a:p>
          <a:p>
            <a:pPr lvl="1"/>
            <a:r>
              <a:rPr lang="en-US" dirty="0"/>
              <a:t>I can make them hire 60% by manipulating the information</a:t>
            </a:r>
          </a:p>
        </p:txBody>
      </p:sp>
      <p:pic>
        <p:nvPicPr>
          <p:cNvPr id="3076" name="Picture 4" descr="Company Icon | Download Desktop Business icons | IconsPedia">
            <a:extLst>
              <a:ext uri="{FF2B5EF4-FFF2-40B4-BE49-F238E27FC236}">
                <a16:creationId xmlns:a16="http://schemas.microsoft.com/office/drawing/2014/main" id="{8F35DA1A-F26D-CD42-B52A-8BB98711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19" y="3721160"/>
            <a:ext cx="2290345" cy="229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acher Icons - Download Free Vector Icons | Noun Project">
            <a:extLst>
              <a:ext uri="{FF2B5EF4-FFF2-40B4-BE49-F238E27FC236}">
                <a16:creationId xmlns:a16="http://schemas.microsoft.com/office/drawing/2014/main" id="{B2B65009-448A-5142-9A8B-918333D0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792" y="3721160"/>
            <a:ext cx="1994989" cy="19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2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40461</TotalTime>
  <Words>438</Words>
  <Application>Microsoft Macintosh PowerPoint</Application>
  <PresentationFormat>Widescreen</PresentationFormat>
  <Paragraphs>80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Peer Review</vt:lpstr>
      <vt:lpstr>Lecture 19 Human Perceptions of Fairness</vt:lpstr>
      <vt:lpstr>More Discussion on Recidivism Prediction</vt:lpstr>
      <vt:lpstr>Human Compared with ML [Dressel and Farid. 2018]</vt:lpstr>
      <vt:lpstr>Human Compared with ML [Dressel and Farid. 2018]</vt:lpstr>
      <vt:lpstr>A Follow-Up Study [Lin et al. 2020]</vt:lpstr>
      <vt:lpstr>PowerPoint Presentation</vt:lpstr>
      <vt:lpstr>Think About Problem 3 in Assignment 3</vt:lpstr>
      <vt:lpstr>Think About Problem 3 in Assignment 3</vt:lpstr>
      <vt:lpstr>Think About Problem 3 in Assignment 3</vt:lpstr>
      <vt:lpstr>AI-Assisted Decision Making</vt:lpstr>
      <vt:lpstr>AI-Assisted Decision Making</vt:lpstr>
      <vt:lpstr>Participatory Design (more on Thursday)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4439</cp:revision>
  <cp:lastPrinted>2019-11-04T21:16:07Z</cp:lastPrinted>
  <dcterms:created xsi:type="dcterms:W3CDTF">2017-08-24T15:35:37Z</dcterms:created>
  <dcterms:modified xsi:type="dcterms:W3CDTF">2022-11-08T17:39:19Z</dcterms:modified>
</cp:coreProperties>
</file>